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aleway"/>
      <p:regular r:id="rId11"/>
      <p:bold r:id="rId12"/>
      <p:italic r:id="rId13"/>
      <p:boldItalic r:id="rId14"/>
    </p:embeddedFont>
    <p:embeddedFont>
      <p:font typeface="La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regular.fntdata"/><Relationship Id="rId10" Type="http://schemas.openxmlformats.org/officeDocument/2006/relationships/slide" Target="slides/slide5.xml"/><Relationship Id="rId13" Type="http://schemas.openxmlformats.org/officeDocument/2006/relationships/font" Target="fonts/Raleway-italic.fntdata"/><Relationship Id="rId12" Type="http://schemas.openxmlformats.org/officeDocument/2006/relationships/font" Target="fonts/Raleway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regular.fntdata"/><Relationship Id="rId14" Type="http://schemas.openxmlformats.org/officeDocument/2006/relationships/font" Target="fonts/Raleway-boldItalic.fntdata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f88252dc4_0_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f88252dc4_0_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48909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Support Vector Machines</a:t>
            </a:r>
            <a:endParaRPr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563" y="29982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Kashyap Maddala - Boiler Quant</a:t>
            </a:r>
            <a:endParaRPr b="1"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Support Vector Machine</a:t>
            </a:r>
            <a:endParaRPr/>
          </a:p>
        </p:txBody>
      </p:sp>
      <p:sp>
        <p:nvSpPr>
          <p:cNvPr id="183" name="Google Shape;183;p19"/>
          <p:cNvSpPr txBox="1"/>
          <p:nvPr>
            <p:ph idx="1" type="body"/>
          </p:nvPr>
        </p:nvSpPr>
        <p:spPr>
          <a:xfrm>
            <a:off x="1295325" y="2078875"/>
            <a:ext cx="7122900" cy="13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Support vector machine (SVM) is a machine learning model that finds an optimal hyperplane in some given space (e.g. a line in 2D, plane in 3D, etc) to separate classes.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/>
              <a:t>This model, using various financial techniques and values as predictors, can then predict some output. Here, that output is the relative change in price.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pic>
        <p:nvPicPr>
          <p:cNvPr descr="shutterstock_429987889_edited.jpg" id="184" name="Google Shape;184;p19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Predictors</a:t>
            </a:r>
            <a:endParaRPr/>
          </a:p>
        </p:txBody>
      </p:sp>
      <p:sp>
        <p:nvSpPr>
          <p:cNvPr id="190" name="Google Shape;190;p20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1" name="Google Shape;191;p20"/>
          <p:cNvSpPr txBox="1"/>
          <p:nvPr>
            <p:ph idx="1" type="body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/>
              <a:t>Exponential Moving Average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/>
              <a:t>Uses </a:t>
            </a:r>
            <a:r>
              <a:rPr lang="en-GB" sz="1100"/>
              <a:t>EMA of current day and 5 days prior to determine trend direction.</a:t>
            </a:r>
            <a:endParaRPr sz="1100"/>
          </a:p>
        </p:txBody>
      </p:sp>
      <p:sp>
        <p:nvSpPr>
          <p:cNvPr id="192" name="Google Shape;192;p20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3" name="Google Shape;193;p20"/>
          <p:cNvSpPr txBox="1"/>
          <p:nvPr>
            <p:ph idx="1" type="body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/>
              <a:t>QQQ ETF Price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/>
              <a:t>The Invesco QQQ price is more correlated with tech company stock prices, making it a useful tool when dealing with tech companies.</a:t>
            </a:r>
            <a:endParaRPr sz="1100"/>
          </a:p>
        </p:txBody>
      </p:sp>
      <p:sp>
        <p:nvSpPr>
          <p:cNvPr id="194" name="Google Shape;194;p20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5" name="Google Shape;195;p20"/>
          <p:cNvSpPr txBox="1"/>
          <p:nvPr>
            <p:ph idx="1" type="body"/>
          </p:nvPr>
        </p:nvSpPr>
        <p:spPr>
          <a:xfrm>
            <a:off x="5536112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/>
              <a:t>Volatility</a:t>
            </a:r>
            <a:endParaRPr b="1"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/>
              <a:t>Parkinson volatility determines the variance of the stock returns. Useful for measuring spread.</a:t>
            </a:r>
            <a:endParaRPr sz="1100"/>
          </a:p>
        </p:txBody>
      </p:sp>
      <p:sp>
        <p:nvSpPr>
          <p:cNvPr id="196" name="Google Shape;196;p20"/>
          <p:cNvSpPr/>
          <p:nvPr/>
        </p:nvSpPr>
        <p:spPr>
          <a:xfrm>
            <a:off x="50908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7" name="Google Shape;197;p20"/>
          <p:cNvSpPr txBox="1"/>
          <p:nvPr>
            <p:ph idx="1" type="body"/>
          </p:nvPr>
        </p:nvSpPr>
        <p:spPr>
          <a:xfrm>
            <a:off x="5536112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/>
              <a:t>Volume and RSI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/>
              <a:t>Determines how many shares were traded in a day and whether it’s overbought or oversold.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1"/>
          <p:cNvSpPr txBox="1"/>
          <p:nvPr>
            <p:ph type="title"/>
          </p:nvPr>
        </p:nvSpPr>
        <p:spPr>
          <a:xfrm>
            <a:off x="730000" y="1318650"/>
            <a:ext cx="27999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Predictions vs. Actual returns</a:t>
            </a:r>
            <a:endParaRPr/>
          </a:p>
        </p:txBody>
      </p:sp>
      <p:sp>
        <p:nvSpPr>
          <p:cNvPr id="203" name="Google Shape;203;p21"/>
          <p:cNvSpPr txBox="1"/>
          <p:nvPr>
            <p:ph idx="1" type="body"/>
          </p:nvPr>
        </p:nvSpPr>
        <p:spPr>
          <a:xfrm>
            <a:off x="3605300" y="1068650"/>
            <a:ext cx="47982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The model predicted the direction with roughly a 50% accuracy and was mostly inaccurate with the magnitude of the change in returns. This is  because ML models are not particularly effective at predicting variance.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/>
              <a:t>While a classifier produced a slightly higher directional accuracy, regression allowed me to pick better signals for backtesting the model.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204" name="Google Shape;2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2550" y="2571750"/>
            <a:ext cx="6198889" cy="248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2"/>
          <p:cNvSpPr txBox="1"/>
          <p:nvPr>
            <p:ph type="title"/>
          </p:nvPr>
        </p:nvSpPr>
        <p:spPr>
          <a:xfrm>
            <a:off x="730725" y="1318650"/>
            <a:ext cx="38934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Backtesting + Statistics</a:t>
            </a:r>
            <a:endParaRPr b="0"/>
          </a:p>
        </p:txBody>
      </p:sp>
      <p:sp>
        <p:nvSpPr>
          <p:cNvPr id="210" name="Google Shape;210;p22"/>
          <p:cNvSpPr txBox="1"/>
          <p:nvPr>
            <p:ph idx="1" type="body"/>
          </p:nvPr>
        </p:nvSpPr>
        <p:spPr>
          <a:xfrm>
            <a:off x="4624125" y="1318650"/>
            <a:ext cx="3893400" cy="32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/>
              <a:t>Statistics (tested on AAPL stock ticker):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/>
              <a:t>Total return: 0.32% (profit)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/>
              <a:t>Sharpe ratio: 1.72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/>
              <a:t>Number of trades: 10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/>
              <a:t>Mean absolute error (MAE): 0.0105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/>
              <a:t>Reflection: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/>
              <a:t>This model predicts returns with a much lower variance than actual historical stock data, meaning that something like time series would be more useful because it predicts the actual variance.</a:t>
            </a:r>
            <a:endParaRPr sz="1100"/>
          </a:p>
        </p:txBody>
      </p:sp>
      <p:sp>
        <p:nvSpPr>
          <p:cNvPr id="211" name="Google Shape;211;p22"/>
          <p:cNvSpPr txBox="1"/>
          <p:nvPr>
            <p:ph idx="1" type="body"/>
          </p:nvPr>
        </p:nvSpPr>
        <p:spPr>
          <a:xfrm>
            <a:off x="721225" y="1912050"/>
            <a:ext cx="3893400" cy="261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2"/>
                </a:solidFill>
              </a:rPr>
              <a:t>Signal Strategy:</a:t>
            </a:r>
            <a:endParaRPr b="1" sz="11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Buy for positive predicted return, volatility &lt; 1, and RSI between 35 and 65 (not overbought, not oversold).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/>
              <a:t>Sell for negative predicted return and lower return than previous day.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/>
              <a:t>Notes: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/>
              <a:t>R^2 value is quite misleading given that this model is a regression model and not a classifier (regression models have higher variance).</a:t>
            </a:r>
            <a:endParaRPr sz="1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